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304" r:id="rId3"/>
    <p:sldId id="305" r:id="rId4"/>
    <p:sldId id="263" r:id="rId5"/>
    <p:sldId id="257" r:id="rId6"/>
    <p:sldId id="265" r:id="rId7"/>
    <p:sldId id="273" r:id="rId8"/>
    <p:sldId id="274" r:id="rId9"/>
    <p:sldId id="268" r:id="rId10"/>
    <p:sldId id="306" r:id="rId11"/>
    <p:sldId id="258" r:id="rId12"/>
    <p:sldId id="307" r:id="rId13"/>
    <p:sldId id="308" r:id="rId14"/>
    <p:sldId id="278" r:id="rId15"/>
    <p:sldId id="267" r:id="rId16"/>
    <p:sldId id="309" r:id="rId17"/>
    <p:sldId id="270" r:id="rId18"/>
    <p:sldId id="275" r:id="rId19"/>
    <p:sldId id="276" r:id="rId20"/>
    <p:sldId id="277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558E-581C-41C4-B376-80EE81FCBD7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A267-AB3D-46F2-AB2B-72DC2E5EA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Сортировка слиянием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Нисходящая сортировка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Используется рекурсивная процедура сортировки</a:t>
            </a:r>
          </a:p>
          <a:p>
            <a:r>
              <a:rPr lang="ru-RU" dirty="0" smtClean="0"/>
              <a:t>При прямом ходе рекурсии выполняется разбиение массива на части</a:t>
            </a:r>
          </a:p>
          <a:p>
            <a:r>
              <a:rPr lang="ru-RU" dirty="0" smtClean="0"/>
              <a:t>При обратном ходе выполняется слияние частей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Нисходящая сортировка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begin,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end)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размер сортируемой части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 1)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mid =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индекс середины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begin, mid);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mid, end);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Merge(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begin, mid, end);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Нисходящая </a:t>
            </a:r>
            <a:r>
              <a:rPr lang="ru-RU" dirty="0" smtClean="0"/>
              <a:t>сортировка:</a:t>
            </a:r>
            <a:br>
              <a:rPr lang="ru-RU" dirty="0" smtClean="0"/>
            </a:br>
            <a:r>
              <a:rPr lang="ru-RU" dirty="0" smtClean="0"/>
              <a:t>прямой ход рекурсии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29256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488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628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86512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00694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3438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14678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71934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57422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929322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86050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43306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72066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357950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3438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1802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71934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1454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72198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643174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4330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7206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00826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643438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71934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28794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215074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357422" y="492919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072066" y="492919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786578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786446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643438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28926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071934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785918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357950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357422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500430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214942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929454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55" name="Прямая со стрелкой 54"/>
          <p:cNvCxnSpPr>
            <a:endCxn id="16" idx="0"/>
          </p:cNvCxnSpPr>
          <p:nvPr/>
        </p:nvCxnSpPr>
        <p:spPr>
          <a:xfrm rot="10800000" flipV="1">
            <a:off x="3428992" y="2357430"/>
            <a:ext cx="1143008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14" idx="0"/>
          </p:cNvCxnSpPr>
          <p:nvPr/>
        </p:nvCxnSpPr>
        <p:spPr>
          <a:xfrm>
            <a:off x="4572000" y="2357430"/>
            <a:ext cx="1143008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30" idx="0"/>
          </p:cNvCxnSpPr>
          <p:nvPr/>
        </p:nvCxnSpPr>
        <p:spPr>
          <a:xfrm rot="10800000" flipV="1">
            <a:off x="2857488" y="3357562"/>
            <a:ext cx="785818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16200000" flipH="1">
            <a:off x="3571868" y="3429000"/>
            <a:ext cx="571504" cy="428628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endCxn id="32" idx="0"/>
          </p:cNvCxnSpPr>
          <p:nvPr/>
        </p:nvCxnSpPr>
        <p:spPr>
          <a:xfrm rot="10800000" flipV="1">
            <a:off x="5286380" y="3357562"/>
            <a:ext cx="642942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6200000" flipH="1">
            <a:off x="5929322" y="3357562"/>
            <a:ext cx="571504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10800000" flipV="1">
            <a:off x="2357422" y="4357694"/>
            <a:ext cx="714380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endCxn id="36" idx="0"/>
          </p:cNvCxnSpPr>
          <p:nvPr/>
        </p:nvCxnSpPr>
        <p:spPr>
          <a:xfrm rot="16200000" flipH="1">
            <a:off x="2821769" y="4607727"/>
            <a:ext cx="571504" cy="71438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41" idx="0"/>
          </p:cNvCxnSpPr>
          <p:nvPr/>
        </p:nvCxnSpPr>
        <p:spPr>
          <a:xfrm rot="5400000">
            <a:off x="3607587" y="4464851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37" idx="0"/>
          </p:cNvCxnSpPr>
          <p:nvPr/>
        </p:nvCxnSpPr>
        <p:spPr>
          <a:xfrm rot="16200000" flipH="1">
            <a:off x="3893339" y="4536289"/>
            <a:ext cx="571504" cy="21431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5400000">
            <a:off x="5000628" y="4429132"/>
            <a:ext cx="571504" cy="428628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endCxn id="34" idx="0"/>
          </p:cNvCxnSpPr>
          <p:nvPr/>
        </p:nvCxnSpPr>
        <p:spPr>
          <a:xfrm rot="16200000" flipH="1">
            <a:off x="5393537" y="4464851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endCxn id="39" idx="0"/>
          </p:cNvCxnSpPr>
          <p:nvPr/>
        </p:nvCxnSpPr>
        <p:spPr>
          <a:xfrm rot="5400000">
            <a:off x="6179355" y="4607727"/>
            <a:ext cx="571504" cy="71438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endCxn id="43" idx="0"/>
          </p:cNvCxnSpPr>
          <p:nvPr/>
        </p:nvCxnSpPr>
        <p:spPr>
          <a:xfrm rot="16200000" flipH="1">
            <a:off x="6465107" y="4393413"/>
            <a:ext cx="571504" cy="500066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45" idx="0"/>
          </p:cNvCxnSpPr>
          <p:nvPr/>
        </p:nvCxnSpPr>
        <p:spPr>
          <a:xfrm rot="5400000">
            <a:off x="4679157" y="5536421"/>
            <a:ext cx="571504" cy="21431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endCxn id="52" idx="0"/>
          </p:cNvCxnSpPr>
          <p:nvPr/>
        </p:nvCxnSpPr>
        <p:spPr>
          <a:xfrm rot="16200000" flipH="1">
            <a:off x="4964909" y="5464983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endCxn id="48" idx="0"/>
          </p:cNvCxnSpPr>
          <p:nvPr/>
        </p:nvCxnSpPr>
        <p:spPr>
          <a:xfrm rot="5400000">
            <a:off x="1893075" y="5464983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endCxn id="50" idx="0"/>
          </p:cNvCxnSpPr>
          <p:nvPr/>
        </p:nvCxnSpPr>
        <p:spPr>
          <a:xfrm rot="16200000" flipH="1">
            <a:off x="2178827" y="5536421"/>
            <a:ext cx="571504" cy="21431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Нисходящая </a:t>
            </a:r>
            <a:r>
              <a:rPr lang="ru-RU" dirty="0" smtClean="0"/>
              <a:t>сортировка:</a:t>
            </a:r>
            <a:br>
              <a:rPr lang="ru-RU" dirty="0" smtClean="0"/>
            </a:br>
            <a:r>
              <a:rPr lang="ru-RU" dirty="0" smtClean="0"/>
              <a:t>обратный ход рекурсии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628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192880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28860" y="192880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57950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29322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071934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14678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86050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0694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43306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57422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72066" y="292893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43438" y="292893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3438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1802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71934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1454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72198" y="3929066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643174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4330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7206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00826" y="392906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72066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71934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28794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215074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357422" y="492919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643438" y="492919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786578" y="492919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786446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643438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28926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071934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785918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357950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357422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500430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214942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929454" y="592933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rot="10800000" flipV="1">
            <a:off x="3428992" y="2357430"/>
            <a:ext cx="1143008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572000" y="2357430"/>
            <a:ext cx="1143008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30" idx="0"/>
          </p:cNvCxnSpPr>
          <p:nvPr/>
        </p:nvCxnSpPr>
        <p:spPr>
          <a:xfrm rot="10800000" flipV="1">
            <a:off x="2857488" y="3357562"/>
            <a:ext cx="785818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16200000" flipH="1">
            <a:off x="3571868" y="3429000"/>
            <a:ext cx="571504" cy="42862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endCxn id="32" idx="0"/>
          </p:cNvCxnSpPr>
          <p:nvPr/>
        </p:nvCxnSpPr>
        <p:spPr>
          <a:xfrm rot="10800000" flipV="1">
            <a:off x="5286380" y="3357562"/>
            <a:ext cx="642942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6200000" flipH="1">
            <a:off x="5929322" y="3357562"/>
            <a:ext cx="571504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10800000" flipV="1">
            <a:off x="2357422" y="4357694"/>
            <a:ext cx="714380" cy="57150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endCxn id="36" idx="0"/>
          </p:cNvCxnSpPr>
          <p:nvPr/>
        </p:nvCxnSpPr>
        <p:spPr>
          <a:xfrm rot="16200000" flipH="1">
            <a:off x="2821769" y="4607727"/>
            <a:ext cx="571504" cy="7143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41" idx="0"/>
          </p:cNvCxnSpPr>
          <p:nvPr/>
        </p:nvCxnSpPr>
        <p:spPr>
          <a:xfrm rot="5400000">
            <a:off x="3607587" y="4464851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37" idx="0"/>
          </p:cNvCxnSpPr>
          <p:nvPr/>
        </p:nvCxnSpPr>
        <p:spPr>
          <a:xfrm rot="16200000" flipH="1">
            <a:off x="3893339" y="4536289"/>
            <a:ext cx="571504" cy="21431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5400000">
            <a:off x="5000628" y="4429132"/>
            <a:ext cx="571504" cy="42862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endCxn id="34" idx="0"/>
          </p:cNvCxnSpPr>
          <p:nvPr/>
        </p:nvCxnSpPr>
        <p:spPr>
          <a:xfrm rot="16200000" flipH="1">
            <a:off x="5393537" y="4464851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endCxn id="39" idx="0"/>
          </p:cNvCxnSpPr>
          <p:nvPr/>
        </p:nvCxnSpPr>
        <p:spPr>
          <a:xfrm rot="5400000">
            <a:off x="6179355" y="4607727"/>
            <a:ext cx="571504" cy="7143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endCxn id="43" idx="0"/>
          </p:cNvCxnSpPr>
          <p:nvPr/>
        </p:nvCxnSpPr>
        <p:spPr>
          <a:xfrm rot="16200000" flipH="1">
            <a:off x="6465107" y="4393413"/>
            <a:ext cx="571504" cy="50006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45" idx="0"/>
          </p:cNvCxnSpPr>
          <p:nvPr/>
        </p:nvCxnSpPr>
        <p:spPr>
          <a:xfrm rot="5400000">
            <a:off x="4679157" y="5536421"/>
            <a:ext cx="571504" cy="21431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endCxn id="52" idx="0"/>
          </p:cNvCxnSpPr>
          <p:nvPr/>
        </p:nvCxnSpPr>
        <p:spPr>
          <a:xfrm rot="16200000" flipH="1">
            <a:off x="4964909" y="5464983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endCxn id="48" idx="0"/>
          </p:cNvCxnSpPr>
          <p:nvPr/>
        </p:nvCxnSpPr>
        <p:spPr>
          <a:xfrm rot="5400000">
            <a:off x="1893075" y="5464983"/>
            <a:ext cx="57150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endCxn id="50" idx="0"/>
          </p:cNvCxnSpPr>
          <p:nvPr/>
        </p:nvCxnSpPr>
        <p:spPr>
          <a:xfrm rot="16200000" flipH="1">
            <a:off x="2178827" y="5536421"/>
            <a:ext cx="571504" cy="21431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Восходящая сортировка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Считаем исходный массив набором последовательностей из 1 элемента</a:t>
            </a:r>
          </a:p>
          <a:p>
            <a:r>
              <a:rPr lang="ru-RU" dirty="0" smtClean="0"/>
              <a:t>На каждой итерации производим слияние соседних последовательностей до тех пор пока не останется одна последовательность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Восходящая сортировка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 –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текущая длина последовательностей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индекс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последовательности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{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//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принимает чётные значения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// слияние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ой и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i+1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ой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// последовательностей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Merge(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Восходящая сортировка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86446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3438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28926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71934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85918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57950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00430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29454" y="1785926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15008" y="278605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72000" y="278605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28992" y="278605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43372" y="278605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857356" y="278605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858016" y="278605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85984" y="278605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000364" y="278605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286380" y="2786058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429388" y="2786058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72132" y="3786190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378619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286116" y="3786190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14876" y="378619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428860" y="378619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858016" y="378619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857488" y="378619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000232" y="3786190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6248" y="3786190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429388" y="3786190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286380" y="478632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429124" y="478632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857752" y="478632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571868" y="478632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714612" y="478632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858016" y="478632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000496" y="478632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285984" y="478632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143240" y="4786322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429388" y="4786322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500826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643570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072198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357686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500430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786314" y="578645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214942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071802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929058" y="5786454"/>
            <a:ext cx="428628" cy="4286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643174" y="5786454"/>
            <a:ext cx="428628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8596" y="178592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428596" y="278605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428596" y="385762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428596" y="485776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428596" y="585789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n-US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Оптимизации процедуры слияния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динамически выделенного блока для временной памяти</a:t>
            </a:r>
          </a:p>
          <a:p>
            <a:r>
              <a:rPr lang="ru-RU" dirty="0" smtClean="0"/>
              <a:t>Повторное использование блока памяти</a:t>
            </a:r>
          </a:p>
          <a:p>
            <a:r>
              <a:rPr lang="ru-RU" dirty="0" smtClean="0"/>
              <a:t>Уменьшение используемого объёма временной памяти</a:t>
            </a:r>
          </a:p>
          <a:p>
            <a:r>
              <a:rPr lang="ru-RU" dirty="0" smtClean="0"/>
              <a:t>Уменьшение числа копирований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Уменьшение объёма</a:t>
            </a:r>
            <a:br>
              <a:rPr lang="ru-RU" dirty="0" smtClean="0"/>
            </a:br>
            <a:r>
              <a:rPr lang="ru-RU" dirty="0" smtClean="0"/>
              <a:t> временной памяти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28992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1714480" y="3643314"/>
            <a:ext cx="1214446" cy="642942"/>
          </a:xfrm>
          <a:prstGeom prst="downArrow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00034" y="1857364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596" y="4286256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8578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21454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2892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35768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07206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78644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50082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64330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28992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Уменьшение объёма</a:t>
            </a:r>
            <a:br>
              <a:rPr lang="ru-RU" dirty="0" smtClean="0"/>
            </a:br>
            <a:r>
              <a:rPr lang="ru-RU" dirty="0" smtClean="0"/>
              <a:t> временной памяти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28992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00034" y="1857364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596" y="4286256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500166" y="2428868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21454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2892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8578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21454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92892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78644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50082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64330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8" name="Дуга 27"/>
          <p:cNvSpPr/>
          <p:nvPr/>
        </p:nvSpPr>
        <p:spPr>
          <a:xfrm>
            <a:off x="4000496" y="1928802"/>
            <a:ext cx="2071702" cy="928694"/>
          </a:xfrm>
          <a:prstGeom prst="arc">
            <a:avLst>
              <a:gd name="adj1" fmla="val 10889399"/>
              <a:gd name="adj2" fmla="val 21560253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1857356" y="3000372"/>
            <a:ext cx="2928958" cy="17145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слиянием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Сравнения: </a:t>
            </a:r>
            <a:r>
              <a:rPr lang="en-US" dirty="0" smtClean="0"/>
              <a:t>O(N * </a:t>
            </a:r>
            <a:r>
              <a:rPr lang="en-US" dirty="0" err="1" smtClean="0"/>
              <a:t>logN</a:t>
            </a:r>
            <a:r>
              <a:rPr lang="en-US" dirty="0" smtClean="0"/>
              <a:t>)</a:t>
            </a:r>
          </a:p>
          <a:p>
            <a:r>
              <a:rPr lang="ru-RU" dirty="0" smtClean="0"/>
              <a:t>Копирования: </a:t>
            </a:r>
            <a:r>
              <a:rPr lang="en-US" dirty="0" smtClean="0"/>
              <a:t>O(N * </a:t>
            </a:r>
            <a:r>
              <a:rPr lang="en-US" dirty="0" err="1" smtClean="0"/>
              <a:t>logN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Дополнительная память: </a:t>
            </a:r>
            <a:r>
              <a:rPr lang="en-US" dirty="0" smtClean="0"/>
              <a:t>O(N)</a:t>
            </a:r>
          </a:p>
          <a:p>
            <a:r>
              <a:rPr lang="ru-RU" dirty="0" smtClean="0"/>
              <a:t>Устойчивая</a:t>
            </a:r>
            <a:endParaRPr lang="en-US" dirty="0" smtClean="0"/>
          </a:p>
          <a:p>
            <a:r>
              <a:rPr lang="ru-RU" dirty="0" smtClean="0"/>
              <a:t>Последовательный доступ к элементам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Уменьшение числа копирований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3786190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3786190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3786190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3786190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3786190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3786190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3786190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3786190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3786190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378619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00166" y="5357826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357686" y="5357826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86446" y="5357826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00826" y="5357826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5786" y="5357826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928926" y="5357826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14546" y="5357826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43306" y="5357826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72066" y="5357826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215206" y="535782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3786182" y="4500570"/>
            <a:ext cx="1214446" cy="642942"/>
          </a:xfrm>
          <a:prstGeom prst="downArrow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8596" y="3286124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28596" y="1714488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8578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21454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92892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64330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07206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78644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5768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500826" y="2214554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215206" y="221455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0034" y="4857760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Стрелка вниз 53"/>
          <p:cNvSpPr/>
          <p:nvPr/>
        </p:nvSpPr>
        <p:spPr>
          <a:xfrm>
            <a:off x="3714744" y="2928934"/>
            <a:ext cx="1214446" cy="642942"/>
          </a:xfrm>
          <a:prstGeom prst="downArrow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ru-RU" dirty="0" smtClean="0"/>
              <a:t>структура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Node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number;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Node* next;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400050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442913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000496" y="4286256"/>
            <a:ext cx="92869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786182" y="442913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14351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514351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2285984" y="4357694"/>
            <a:ext cx="1571636" cy="2000264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400050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442913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857884" y="4286256"/>
            <a:ext cx="928694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643570" y="442913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86578" y="400050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86578" y="442913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500958" y="442913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</a:t>
            </a:r>
            <a:r>
              <a:rPr lang="ru-RU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MergeSort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Вычислить длину списка (</a:t>
            </a:r>
            <a:r>
              <a:rPr lang="en-US" dirty="0" smtClean="0"/>
              <a:t>N)</a:t>
            </a:r>
            <a:endParaRPr lang="ru-RU" dirty="0" smtClean="0"/>
          </a:p>
          <a:p>
            <a:r>
              <a:rPr lang="ru-RU" dirty="0" smtClean="0"/>
              <a:t>Разбить список на две части длины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en-US" dirty="0" smtClean="0"/>
              <a:t>N/2 </a:t>
            </a:r>
            <a:r>
              <a:rPr lang="ru-RU" dirty="0" smtClean="0"/>
              <a:t>и </a:t>
            </a:r>
            <a:r>
              <a:rPr lang="en-US" dirty="0" smtClean="0"/>
              <a:t>N – N/2</a:t>
            </a:r>
            <a:endParaRPr lang="ru-RU" dirty="0" smtClean="0"/>
          </a:p>
          <a:p>
            <a:r>
              <a:rPr lang="ru-RU" dirty="0" smtClean="0"/>
              <a:t>Для каждой из частей вызвать </a:t>
            </a:r>
            <a:r>
              <a:rPr lang="en-US" dirty="0" err="1" smtClean="0"/>
              <a:t>MergeSort</a:t>
            </a:r>
            <a:endParaRPr lang="en-US" dirty="0" smtClean="0"/>
          </a:p>
          <a:p>
            <a:r>
              <a:rPr lang="ru-RU" dirty="0" smtClean="0"/>
              <a:t>Объединить части вызовом </a:t>
            </a:r>
            <a:r>
              <a:rPr lang="en-US" dirty="0" smtClean="0"/>
              <a:t>Merge</a:t>
            </a:r>
          </a:p>
          <a:p>
            <a:r>
              <a:rPr lang="ru-RU" dirty="0" smtClean="0"/>
              <a:t>Вернуть указатель на новое начало списка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err="1" smtClean="0"/>
              <a:t>MergeSort</a:t>
            </a:r>
            <a:r>
              <a:rPr lang="ru-RU" dirty="0" smtClean="0"/>
              <a:t> – разбиение списка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5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5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714644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0033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64331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64331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1214414" y="2786058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00496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8671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8671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50109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214810" y="2786058"/>
            <a:ext cx="571472" cy="357190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786314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715008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286512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86512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7215206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err="1" smtClean="0"/>
              <a:t>MergeSort</a:t>
            </a:r>
            <a:r>
              <a:rPr lang="ru-RU" dirty="0" smtClean="0"/>
              <a:t> – разбиение списка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5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5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714644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0033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64331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64331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1214414" y="2786058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00496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8671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8671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50109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214810" y="2786058"/>
            <a:ext cx="571472" cy="357190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786314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715008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286512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86512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7215206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785918" y="421481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00B050"/>
                </a:solidFill>
              </a:rPr>
              <a:t>node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00298" y="421481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Дуга 34"/>
          <p:cNvSpPr/>
          <p:nvPr/>
        </p:nvSpPr>
        <p:spPr>
          <a:xfrm>
            <a:off x="2714612" y="3357562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1928794" y="5000636"/>
            <a:ext cx="5966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1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находим узел, </a:t>
            </a:r>
            <a:r>
              <a:rPr lang="ru-RU" dirty="0" smtClean="0">
                <a:solidFill>
                  <a:srgbClr val="FF0000"/>
                </a:solidFill>
              </a:rPr>
              <a:t>после</a:t>
            </a:r>
            <a:r>
              <a:rPr lang="ru-RU" dirty="0" smtClean="0"/>
              <a:t> которого нужно разрезать список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err="1" smtClean="0"/>
              <a:t>MergeSort</a:t>
            </a:r>
            <a:r>
              <a:rPr lang="ru-RU" dirty="0" smtClean="0"/>
              <a:t> – разбиение списка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5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5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714644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0033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64331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64331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1214414" y="2786058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00496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8671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8671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50109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214810" y="2786058"/>
            <a:ext cx="571472" cy="357190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786314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715008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286512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86512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7215206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785918" y="421481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node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00298" y="421481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Дуга 34"/>
          <p:cNvSpPr/>
          <p:nvPr/>
        </p:nvSpPr>
        <p:spPr>
          <a:xfrm>
            <a:off x="2714612" y="3357562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6116" y="421481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000496" y="421481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8" name="Дуга 37"/>
          <p:cNvSpPr/>
          <p:nvPr/>
        </p:nvSpPr>
        <p:spPr>
          <a:xfrm>
            <a:off x="4214810" y="3357562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3644100" y="3785396"/>
            <a:ext cx="857256" cy="158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28794" y="5000636"/>
            <a:ext cx="6679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2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запоминаем в переменной указатель на вторую часть списка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err="1" smtClean="0"/>
              <a:t>MergeSort</a:t>
            </a:r>
            <a:r>
              <a:rPr lang="ru-RU" dirty="0" smtClean="0"/>
              <a:t> – разбиение списка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5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5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714644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0033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64331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64331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1214414" y="2786058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786710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86710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501090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715008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286512" y="250030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86512" y="292893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7215206" y="2786058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286116" y="421481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000496" y="421481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8" name="Дуга 37"/>
          <p:cNvSpPr/>
          <p:nvPr/>
        </p:nvSpPr>
        <p:spPr>
          <a:xfrm>
            <a:off x="4214810" y="3357562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928794" y="5072074"/>
            <a:ext cx="659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3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записываем 0 в указатель </a:t>
            </a:r>
            <a:r>
              <a:rPr lang="en-US" dirty="0" smtClean="0"/>
              <a:t>next</a:t>
            </a:r>
            <a:r>
              <a:rPr lang="ru-RU" dirty="0" smtClean="0"/>
              <a:t> последнего узла первой части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000496" y="292893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28794" y="5572140"/>
            <a:ext cx="3226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4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list </a:t>
            </a:r>
            <a:r>
              <a:rPr lang="ru-RU" dirty="0" smtClean="0"/>
              <a:t>и </a:t>
            </a:r>
            <a:r>
              <a:rPr lang="en-US" dirty="0" smtClean="0"/>
              <a:t>list2 – </a:t>
            </a:r>
            <a:r>
              <a:rPr lang="ru-RU" dirty="0" smtClean="0"/>
              <a:t>две части списка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списка: </a:t>
            </a:r>
            <a:r>
              <a:rPr lang="en-US" dirty="0" smtClean="0"/>
              <a:t>Merge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Создаём вспомогательный узел в виде локальной </a:t>
            </a:r>
            <a:r>
              <a:rPr lang="ru-RU" dirty="0" smtClean="0"/>
              <a:t>переменной и переменную для хранения указателя на конец объединённого списка</a:t>
            </a:r>
            <a:endParaRPr lang="ru-RU" dirty="0" smtClean="0"/>
          </a:p>
          <a:p>
            <a:r>
              <a:rPr lang="ru-RU" dirty="0" smtClean="0"/>
              <a:t>На каждом шаге выбираем один из двух узлов и добавляем к концу </a:t>
            </a:r>
            <a:r>
              <a:rPr lang="ru-RU" dirty="0" smtClean="0"/>
              <a:t>объединённого списка</a:t>
            </a:r>
            <a:endParaRPr lang="ru-RU" dirty="0" smtClean="0"/>
          </a:p>
          <a:p>
            <a:r>
              <a:rPr lang="ru-RU" dirty="0" smtClean="0"/>
              <a:t>Последний остаток привязываем к концу </a:t>
            </a:r>
            <a:r>
              <a:rPr lang="ru-RU" dirty="0" smtClean="0"/>
              <a:t>объединённого списка </a:t>
            </a:r>
            <a:r>
              <a:rPr lang="ru-RU" dirty="0" smtClean="0"/>
              <a:t>за одну операцию</a:t>
            </a:r>
          </a:p>
          <a:p>
            <a:r>
              <a:rPr lang="ru-RU" dirty="0" smtClean="0"/>
              <a:t>Возвращаем </a:t>
            </a:r>
            <a:r>
              <a:rPr lang="ru-RU" dirty="0" smtClean="0"/>
              <a:t>значение </a:t>
            </a:r>
            <a:r>
              <a:rPr lang="en-US" dirty="0" smtClean="0"/>
              <a:t>next </a:t>
            </a:r>
            <a:r>
              <a:rPr lang="ru-RU" dirty="0" smtClean="0"/>
              <a:t>из вспомогательного узла в качестве результата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начальное состояние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715008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500694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5715016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57150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Дуга 9"/>
          <p:cNvSpPr/>
          <p:nvPr/>
        </p:nvSpPr>
        <p:spPr>
          <a:xfrm>
            <a:off x="4214810" y="4857760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8648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8648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86710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86710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501090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00694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5715008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286512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7215206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14282" y="514351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514351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034" y="3071810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вспомогательный узел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286116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00496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4214810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14480" y="364331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14480" y="407194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407194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8" name="Дуга 37"/>
          <p:cNvSpPr/>
          <p:nvPr/>
        </p:nvSpPr>
        <p:spPr>
          <a:xfrm>
            <a:off x="1142976" y="4286256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добавление узла в результат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715008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500694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5715016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57150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Дуга 9"/>
          <p:cNvSpPr/>
          <p:nvPr/>
        </p:nvSpPr>
        <p:spPr>
          <a:xfrm>
            <a:off x="4214810" y="4857760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8648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8648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86710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86710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501090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00694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5715008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286512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7215206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14282" y="514351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514351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86116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00496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4214810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14480" y="364331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14480" y="407194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407194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8" name="Дуга 37"/>
          <p:cNvSpPr/>
          <p:nvPr/>
        </p:nvSpPr>
        <p:spPr>
          <a:xfrm>
            <a:off x="1142976" y="4286256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>
            <a:endCxn id="18" idx="1"/>
          </p:cNvCxnSpPr>
          <p:nvPr/>
        </p:nvCxnSpPr>
        <p:spPr>
          <a:xfrm>
            <a:off x="2643174" y="4286256"/>
            <a:ext cx="2143140" cy="42862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00034" y="2643182"/>
            <a:ext cx="3324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1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записываем в </a:t>
            </a:r>
            <a:r>
              <a:rPr lang="ru-RU" dirty="0" smtClean="0"/>
              <a:t>хвост</a:t>
            </a:r>
            <a:endParaRPr lang="en-US" dirty="0" smtClean="0"/>
          </a:p>
          <a:p>
            <a:r>
              <a:rPr lang="ru-RU" dirty="0" smtClean="0"/>
              <a:t>объединённого списка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указатель на добавляемый узел</a:t>
            </a:r>
            <a:endParaRPr lang="ru-RU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 rot="16200000" flipV="1">
            <a:off x="2714612" y="4572008"/>
            <a:ext cx="1214446" cy="1071570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применения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требуется устойчивая сортировка с гарантированным временем работы в худшем случае</a:t>
            </a:r>
          </a:p>
          <a:p>
            <a:r>
              <a:rPr lang="ru-RU" dirty="0" smtClean="0"/>
              <a:t>Для сортировки связных списков</a:t>
            </a:r>
          </a:p>
          <a:p>
            <a:r>
              <a:rPr lang="ru-RU" dirty="0" smtClean="0"/>
              <a:t>Для сортировки во внешней памяти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добавление узла в результат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715008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500694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5715016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57150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Дуга 9"/>
          <p:cNvSpPr/>
          <p:nvPr/>
        </p:nvSpPr>
        <p:spPr>
          <a:xfrm>
            <a:off x="4214810" y="4857760"/>
            <a:ext cx="1143008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8648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8648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86710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86710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501090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00694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5715008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286512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7215206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14282" y="514351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514351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86116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00496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4214810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14480" y="364331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14480" y="407194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407194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643174" y="4286256"/>
            <a:ext cx="2143140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00034" y="2571744"/>
            <a:ext cx="3209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2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переносим указатель конца</a:t>
            </a:r>
            <a:br>
              <a:rPr lang="ru-RU" dirty="0" smtClean="0"/>
            </a:br>
            <a:r>
              <a:rPr lang="ru-RU" dirty="0" smtClean="0"/>
              <a:t> объединённого списка </a:t>
            </a:r>
            <a:r>
              <a:rPr lang="ru-RU" dirty="0" smtClean="0"/>
              <a:t>на</a:t>
            </a:r>
            <a:endParaRPr lang="en-US" dirty="0" smtClean="0"/>
          </a:p>
          <a:p>
            <a:r>
              <a:rPr lang="ru-RU" dirty="0" smtClean="0"/>
              <a:t>добавленный </a:t>
            </a:r>
            <a:r>
              <a:rPr lang="ru-RU" dirty="0" smtClean="0"/>
              <a:t>узел</a:t>
            </a:r>
            <a:endParaRPr lang="ru-RU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 rot="10800000">
            <a:off x="1357290" y="5500702"/>
            <a:ext cx="1928826" cy="28575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1142976" y="4714884"/>
            <a:ext cx="3652862" cy="642942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добавление узла в результат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715008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500694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614364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614364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Дуга 9"/>
          <p:cNvSpPr/>
          <p:nvPr/>
        </p:nvSpPr>
        <p:spPr>
          <a:xfrm>
            <a:off x="5643570" y="5286388"/>
            <a:ext cx="1214446" cy="2143140"/>
          </a:xfrm>
          <a:prstGeom prst="arc">
            <a:avLst>
              <a:gd name="adj1" fmla="val 10852192"/>
              <a:gd name="adj2" fmla="val 16243735"/>
            </a:avLst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8648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8648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86710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86710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501090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00694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5715008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286512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7215206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14282" y="514351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514351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86116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00496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4214810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14480" y="364331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14480" y="407194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407194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643174" y="4286256"/>
            <a:ext cx="2143140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00034" y="2714620"/>
            <a:ext cx="3626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3 – переносим указатель начала</a:t>
            </a:r>
            <a:br>
              <a:rPr lang="ru-RU" dirty="0" smtClean="0"/>
            </a:br>
            <a:r>
              <a:rPr lang="ru-RU" dirty="0" smtClean="0"/>
              <a:t>второго списка на следующий узел</a:t>
            </a:r>
            <a:endParaRPr lang="ru-RU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 rot="5400000">
            <a:off x="4856958" y="5715016"/>
            <a:ext cx="786612" cy="7223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1142976" y="4714884"/>
            <a:ext cx="3652862" cy="642942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добавление узла в результат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715008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500694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614364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614364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Дуга 9"/>
          <p:cNvSpPr/>
          <p:nvPr/>
        </p:nvSpPr>
        <p:spPr>
          <a:xfrm>
            <a:off x="4143372" y="5286388"/>
            <a:ext cx="1214446" cy="2143140"/>
          </a:xfrm>
          <a:prstGeom prst="arc">
            <a:avLst>
              <a:gd name="adj1" fmla="val 10852192"/>
              <a:gd name="adj2" fmla="val 16362973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8648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8648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286512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000892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928794" y="364331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928794" y="407194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643174" y="407194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1357290" y="3929066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492919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00694" y="492919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715008" y="4786322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57158" y="5286388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071538" y="5286388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86116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00496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4214810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3643314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407194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142976" y="407194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35" name="Прямая со стрелкой 34"/>
          <p:cNvCxnSpPr>
            <a:endCxn id="22" idx="1"/>
          </p:cNvCxnSpPr>
          <p:nvPr/>
        </p:nvCxnSpPr>
        <p:spPr>
          <a:xfrm>
            <a:off x="2857488" y="4286256"/>
            <a:ext cx="1928826" cy="428628"/>
          </a:xfrm>
          <a:prstGeom prst="straightConnector1">
            <a:avLst/>
          </a:prstGeom>
          <a:ln w="2540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8596" y="2428868"/>
            <a:ext cx="2457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указатель </a:t>
            </a:r>
            <a:r>
              <a:rPr lang="en-US" dirty="0" smtClean="0"/>
              <a:t> </a:t>
            </a:r>
            <a:r>
              <a:rPr lang="en-US" dirty="0" smtClean="0"/>
              <a:t>next </a:t>
            </a:r>
            <a:r>
              <a:rPr lang="ru-RU" dirty="0" smtClean="0"/>
              <a:t>в </a:t>
            </a:r>
            <a:r>
              <a:rPr lang="ru-RU" dirty="0" smtClean="0"/>
              <a:t>конце</a:t>
            </a:r>
          </a:p>
          <a:p>
            <a:r>
              <a:rPr lang="ru-RU" dirty="0" smtClean="0"/>
              <a:t>объединённого списка</a:t>
            </a:r>
          </a:p>
          <a:p>
            <a:r>
              <a:rPr lang="ru-RU" dirty="0" smtClean="0"/>
              <a:t>можно </a:t>
            </a:r>
            <a:r>
              <a:rPr lang="ru-RU" dirty="0" smtClean="0"/>
              <a:t>не очищать</a:t>
            </a:r>
            <a:endParaRPr lang="ru-RU" dirty="0"/>
          </a:p>
        </p:txBody>
      </p:sp>
      <p:sp>
        <p:nvSpPr>
          <p:cNvPr id="42" name="Дуга 41"/>
          <p:cNvSpPr/>
          <p:nvPr/>
        </p:nvSpPr>
        <p:spPr>
          <a:xfrm>
            <a:off x="1285852" y="4429132"/>
            <a:ext cx="1214446" cy="2143140"/>
          </a:xfrm>
          <a:prstGeom prst="arc">
            <a:avLst>
              <a:gd name="adj1" fmla="val 10852192"/>
              <a:gd name="adj2" fmla="val 16396347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добавление остатка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5795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795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7286644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072330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43702" y="550070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58116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58116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14876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429256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14480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14480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1142976" y="421479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143372" y="421479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143240" y="5572116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857620" y="55721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57752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72132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5786446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572528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" name="Дуга 41"/>
          <p:cNvSpPr/>
          <p:nvPr/>
        </p:nvSpPr>
        <p:spPr>
          <a:xfrm>
            <a:off x="4071934" y="4714860"/>
            <a:ext cx="1214446" cy="2143140"/>
          </a:xfrm>
          <a:prstGeom prst="arc">
            <a:avLst>
              <a:gd name="adj1" fmla="val 10852192"/>
              <a:gd name="adj2" fmla="val 16242996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214678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214678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929058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2643174" y="421479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7358082" y="550070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14282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14282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928662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0034" y="2571744"/>
            <a:ext cx="4568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Критерий завершения цикла:</a:t>
            </a:r>
            <a:br>
              <a:rPr lang="ru-RU" dirty="0" smtClean="0"/>
            </a:br>
            <a:r>
              <a:rPr lang="ru-RU" dirty="0" smtClean="0"/>
              <a:t>один из указателей </a:t>
            </a:r>
            <a:r>
              <a:rPr lang="en-US" dirty="0" smtClean="0"/>
              <a:t>list1 </a:t>
            </a:r>
            <a:r>
              <a:rPr lang="ru-RU" dirty="0" smtClean="0"/>
              <a:t>или </a:t>
            </a:r>
            <a:r>
              <a:rPr lang="en-US" dirty="0" smtClean="0"/>
              <a:t>list2</a:t>
            </a:r>
            <a:r>
              <a:rPr lang="ru-RU" dirty="0" smtClean="0"/>
              <a:t> равен </a:t>
            </a:r>
            <a:r>
              <a:rPr lang="en-US" dirty="0" smtClean="0"/>
              <a:t>NULL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en-US" dirty="0" smtClean="0"/>
              <a:t>Merge</a:t>
            </a:r>
            <a:r>
              <a:rPr lang="ru-RU" dirty="0" smtClean="0"/>
              <a:t> – добавление остатка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57950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7950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7286644" y="328612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072330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43702" y="5500702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58116" y="300037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58116" y="342900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14876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429256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14480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14480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1142976" y="421479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143372" y="421479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143240" y="5572116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tail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857620" y="55721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57752" y="1857364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list1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72132" y="1857364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5786446" y="1071546"/>
            <a:ext cx="1143008" cy="2143140"/>
          </a:xfrm>
          <a:prstGeom prst="arc">
            <a:avLst>
              <a:gd name="adj1" fmla="val 5353220"/>
              <a:gd name="adj2" fmla="val 11275143"/>
            </a:avLst>
          </a:prstGeom>
          <a:ln w="25400">
            <a:solidFill>
              <a:schemeClr val="tx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572528" y="342900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" name="Дуга 41"/>
          <p:cNvSpPr/>
          <p:nvPr/>
        </p:nvSpPr>
        <p:spPr>
          <a:xfrm>
            <a:off x="4071934" y="4714860"/>
            <a:ext cx="1214446" cy="2143140"/>
          </a:xfrm>
          <a:prstGeom prst="arc">
            <a:avLst>
              <a:gd name="adj1" fmla="val 10852192"/>
              <a:gd name="adj2" fmla="val 16242996"/>
            </a:avLst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214678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number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214678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929058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2643174" y="4214794"/>
            <a:ext cx="571472" cy="35719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7358082" y="5500702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14282" y="3929042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-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14282" y="4357670"/>
            <a:ext cx="71438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00B050"/>
                </a:solidFill>
              </a:rPr>
              <a:t>next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928662" y="4357670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034" y="2571744"/>
            <a:ext cx="4815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Копируем ненулевой указатель</a:t>
            </a:r>
            <a:br>
              <a:rPr lang="ru-RU" dirty="0" smtClean="0"/>
            </a:br>
            <a:r>
              <a:rPr lang="ru-RU" dirty="0" smtClean="0"/>
              <a:t>из </a:t>
            </a:r>
            <a:r>
              <a:rPr lang="en-US" dirty="0" smtClean="0"/>
              <a:t>list1 </a:t>
            </a:r>
            <a:r>
              <a:rPr lang="ru-RU" dirty="0" smtClean="0"/>
              <a:t>или </a:t>
            </a:r>
            <a:r>
              <a:rPr lang="en-US" dirty="0" smtClean="0"/>
              <a:t>list2</a:t>
            </a:r>
            <a:r>
              <a:rPr lang="ru-RU" dirty="0" smtClean="0"/>
              <a:t> в конец </a:t>
            </a:r>
            <a:r>
              <a:rPr lang="ru-RU" dirty="0" smtClean="0"/>
              <a:t>объединённого списка</a:t>
            </a:r>
            <a:endParaRPr lang="ru-RU" dirty="0"/>
          </a:p>
        </p:txBody>
      </p:sp>
      <p:cxnSp>
        <p:nvCxnSpPr>
          <p:cNvPr id="34" name="Прямая со стрелкой 33"/>
          <p:cNvCxnSpPr>
            <a:endCxn id="5" idx="1"/>
          </p:cNvCxnSpPr>
          <p:nvPr/>
        </p:nvCxnSpPr>
        <p:spPr>
          <a:xfrm rot="5400000" flipH="1" flipV="1">
            <a:off x="5536413" y="3750471"/>
            <a:ext cx="928694" cy="714380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6" idx="0"/>
          </p:cNvCxnSpPr>
          <p:nvPr/>
        </p:nvCxnSpPr>
        <p:spPr>
          <a:xfrm rot="16200000" flipH="1">
            <a:off x="4500971" y="3215071"/>
            <a:ext cx="2071678" cy="213520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списка:</a:t>
            </a:r>
            <a:br>
              <a:rPr lang="ru-RU" dirty="0" smtClean="0"/>
            </a:br>
            <a:r>
              <a:rPr lang="ru-RU" dirty="0" smtClean="0"/>
              <a:t>типичные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Выделение вспомогательной вершины в динамической памяти</a:t>
            </a:r>
          </a:p>
          <a:p>
            <a:r>
              <a:rPr lang="ru-RU" dirty="0" smtClean="0"/>
              <a:t>Поэлементное копирование оставшихся частей </a:t>
            </a:r>
            <a:r>
              <a:rPr lang="ru-RU" dirty="0" smtClean="0"/>
              <a:t>списка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Слияние отсортированных последовательностей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Входные данные: две отсортированные последовательности длин </a:t>
            </a:r>
            <a:r>
              <a:rPr lang="en-US" dirty="0" smtClean="0"/>
              <a:t>N</a:t>
            </a:r>
            <a:r>
              <a:rPr lang="ru-RU" dirty="0" smtClean="0"/>
              <a:t> и </a:t>
            </a:r>
            <a:r>
              <a:rPr lang="en-US" dirty="0" smtClean="0"/>
              <a:t>M</a:t>
            </a:r>
            <a:endParaRPr lang="ru-RU" dirty="0" smtClean="0"/>
          </a:p>
          <a:p>
            <a:r>
              <a:rPr lang="ru-RU" dirty="0" smtClean="0"/>
              <a:t>Выходные данные: одна отсортированная последовательность длины </a:t>
            </a:r>
            <a:r>
              <a:rPr lang="en-US" dirty="0" smtClean="0"/>
              <a:t>N</a:t>
            </a:r>
            <a:r>
              <a:rPr lang="ru-RU" dirty="0" smtClean="0"/>
              <a:t> + </a:t>
            </a:r>
            <a:r>
              <a:rPr lang="en-US" dirty="0" smtClean="0"/>
              <a:t>M</a:t>
            </a:r>
            <a:endParaRPr lang="ru-RU" dirty="0" smtClean="0"/>
          </a:p>
          <a:p>
            <a:r>
              <a:rPr lang="ru-RU" dirty="0" smtClean="0"/>
              <a:t>Вычислительная сложность: </a:t>
            </a:r>
            <a:r>
              <a:rPr lang="en-US" dirty="0" smtClean="0"/>
              <a:t>O(N</a:t>
            </a:r>
            <a:r>
              <a:rPr lang="ru-RU" dirty="0" smtClean="0"/>
              <a:t> + </a:t>
            </a:r>
            <a:r>
              <a:rPr lang="en-US" dirty="0" smtClean="0"/>
              <a:t>M)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Алгоритм слияния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Пока обе входных последовательности не пусты:</a:t>
            </a:r>
            <a:br>
              <a:rPr lang="ru-RU" dirty="0" smtClean="0"/>
            </a:br>
            <a:r>
              <a:rPr lang="ru-RU" dirty="0" smtClean="0"/>
              <a:t>1.1 Сравнить первые элементы последовательностей</a:t>
            </a:r>
            <a:br>
              <a:rPr lang="ru-RU" dirty="0" smtClean="0"/>
            </a:br>
            <a:r>
              <a:rPr lang="ru-RU" dirty="0" smtClean="0"/>
              <a:t>1.2 Меньший элемент перенести в результат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Добавить к результату оставшуюся последовательность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слияния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Merge(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begin,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mid,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end);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428868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2428868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2428868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0016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35768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8644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0082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578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21454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2892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4330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7206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000892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21520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3786182" y="3786190"/>
            <a:ext cx="1214446" cy="642942"/>
          </a:xfrm>
          <a:prstGeom prst="downArrow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1: копирование во</a:t>
            </a:r>
            <a:br>
              <a:rPr lang="ru-RU" dirty="0" smtClean="0"/>
            </a:br>
            <a:r>
              <a:rPr lang="ru-RU" dirty="0" smtClean="0"/>
              <a:t>временный массив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28992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000892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3786182" y="3786190"/>
            <a:ext cx="1214446" cy="642942"/>
          </a:xfrm>
          <a:prstGeom prst="downArrow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0034" y="1857364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596" y="4286256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8578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21454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2892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35768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07206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78644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50082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21520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</a:t>
            </a:r>
            <a:r>
              <a:rPr lang="en-US" dirty="0" smtClean="0"/>
              <a:t>2</a:t>
            </a:r>
            <a:r>
              <a:rPr lang="ru-RU" dirty="0" smtClean="0"/>
              <a:t>: слияние с копированием</a:t>
            </a:r>
            <a:br>
              <a:rPr lang="ru-RU" dirty="0" smtClean="0"/>
            </a:br>
            <a:r>
              <a:rPr lang="ru-RU" dirty="0" smtClean="0"/>
              <a:t>в исходный массив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3000372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242886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000892" y="5357826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</a:t>
            </a:r>
            <a:b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00034" y="1857364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596" y="4286256"/>
            <a:ext cx="9286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500166" y="2428868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21454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28926" y="4786322"/>
            <a:ext cx="714380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8578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21454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928926" y="2428868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78644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500826" y="4786322"/>
            <a:ext cx="714380" cy="5000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215206" y="478632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10800000">
            <a:off x="3929058" y="3000372"/>
            <a:ext cx="2143140" cy="17145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1857356" y="3000372"/>
            <a:ext cx="2928958" cy="17145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Нисходящая сортировка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Последовательность из 1 элемента считается отсортированной</a:t>
            </a:r>
          </a:p>
          <a:p>
            <a:r>
              <a:rPr lang="ru-RU" dirty="0" smtClean="0"/>
              <a:t>Для более длинных последовательностей:</a:t>
            </a:r>
            <a:br>
              <a:rPr lang="ru-RU" dirty="0" smtClean="0"/>
            </a:br>
            <a:r>
              <a:rPr lang="ru-RU" dirty="0" smtClean="0"/>
              <a:t>- разбиваем последовательность на две</a:t>
            </a:r>
            <a:br>
              <a:rPr lang="ru-RU" dirty="0" smtClean="0"/>
            </a:br>
            <a:r>
              <a:rPr lang="ru-RU" dirty="0" smtClean="0"/>
              <a:t>  части и каждую сортируем рекурсивно</a:t>
            </a:r>
            <a:br>
              <a:rPr lang="ru-RU" dirty="0" smtClean="0"/>
            </a:br>
            <a:r>
              <a:rPr lang="ru-RU" dirty="0" smtClean="0"/>
              <a:t>- объединяем обе части с помощью</a:t>
            </a:r>
            <a:br>
              <a:rPr lang="ru-RU" dirty="0" smtClean="0"/>
            </a:br>
            <a:r>
              <a:rPr lang="ru-RU" dirty="0" smtClean="0"/>
              <a:t>  слияния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996</Words>
  <Application>Microsoft Office PowerPoint</Application>
  <PresentationFormat>Экран (4:3)</PresentationFormat>
  <Paragraphs>566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Сортировка слиянием</vt:lpstr>
      <vt:lpstr>Сортировка слиянием</vt:lpstr>
      <vt:lpstr>Основные применения</vt:lpstr>
      <vt:lpstr>Слияние отсортированных последовательностей</vt:lpstr>
      <vt:lpstr>Алгоритм слияния</vt:lpstr>
      <vt:lpstr>Процедура слияния</vt:lpstr>
      <vt:lpstr>Шаг 1: копирование во временный массив</vt:lpstr>
      <vt:lpstr>Шаг 2: слияние с копированием в исходный массив</vt:lpstr>
      <vt:lpstr>Нисходящая сортировка</vt:lpstr>
      <vt:lpstr>Нисходящая сортировка</vt:lpstr>
      <vt:lpstr>Нисходящая сортировка</vt:lpstr>
      <vt:lpstr>Нисходящая сортировка: прямой ход рекурсии</vt:lpstr>
      <vt:lpstr>Нисходящая сортировка: обратный ход рекурсии</vt:lpstr>
      <vt:lpstr>Восходящая сортировка</vt:lpstr>
      <vt:lpstr>Восходящая сортировка</vt:lpstr>
      <vt:lpstr>Восходящая сортировка</vt:lpstr>
      <vt:lpstr>Оптимизации процедуры слияния</vt:lpstr>
      <vt:lpstr>Уменьшение объёма  временной памяти</vt:lpstr>
      <vt:lpstr>Уменьшение объёма  временной памяти</vt:lpstr>
      <vt:lpstr>Уменьшение числа копирований</vt:lpstr>
      <vt:lpstr>Сортировка списка: структура данных</vt:lpstr>
      <vt:lpstr>Сортировка списка: MergeSort</vt:lpstr>
      <vt:lpstr>Сортировка списка: MergeSort – разбиение списка</vt:lpstr>
      <vt:lpstr>Сортировка списка: MergeSort – разбиение списка</vt:lpstr>
      <vt:lpstr>Сортировка списка: MergeSort – разбиение списка</vt:lpstr>
      <vt:lpstr>Сортировка списка: MergeSort – разбиение списка</vt:lpstr>
      <vt:lpstr>Сортировка списка: Merge</vt:lpstr>
      <vt:lpstr>Сортировка списка: Merge – начальное состояние</vt:lpstr>
      <vt:lpstr>Сортировка списка: Merge – добавление узла в результат</vt:lpstr>
      <vt:lpstr>Сортировка списка: Merge – добавление узла в результат</vt:lpstr>
      <vt:lpstr>Сортировка списка: Merge – добавление узла в результат</vt:lpstr>
      <vt:lpstr>Сортировка списка: Merge – добавление узла в результат</vt:lpstr>
      <vt:lpstr>Сортировка списка: Merge – добавление остатка</vt:lpstr>
      <vt:lpstr>Сортировка списка: Merge – добавление остатка</vt:lpstr>
      <vt:lpstr>Сортировка списка: типичные ошибки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32</cp:revision>
  <dcterms:created xsi:type="dcterms:W3CDTF">2012-11-25T15:00:16Z</dcterms:created>
  <dcterms:modified xsi:type="dcterms:W3CDTF">2013-12-02T07:41:09Z</dcterms:modified>
</cp:coreProperties>
</file>